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506" r:id="rId4"/>
    <p:sldId id="507" r:id="rId5"/>
    <p:sldId id="508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509" r:id="rId15"/>
    <p:sldId id="510" r:id="rId16"/>
    <p:sldId id="511" r:id="rId17"/>
    <p:sldId id="512" r:id="rId18"/>
    <p:sldId id="513" r:id="rId19"/>
    <p:sldId id="514" r:id="rId20"/>
    <p:sldId id="515" r:id="rId21"/>
    <p:sldId id="516" r:id="rId22"/>
    <p:sldId id="517" r:id="rId23"/>
    <p:sldId id="518" r:id="rId24"/>
    <p:sldId id="519" r:id="rId25"/>
    <p:sldId id="520" r:id="rId26"/>
    <p:sldId id="521" r:id="rId27"/>
    <p:sldId id="448" r:id="rId28"/>
    <p:sldId id="526" r:id="rId29"/>
    <p:sldId id="527" r:id="rId30"/>
    <p:sldId id="528" r:id="rId31"/>
    <p:sldId id="529" r:id="rId32"/>
    <p:sldId id="530" r:id="rId33"/>
    <p:sldId id="531" r:id="rId34"/>
    <p:sldId id="532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3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2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2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5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8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1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5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1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21.png"/><Relationship Id="rId4" Type="http://schemas.openxmlformats.org/officeDocument/2006/relationships/video" Target="../media/media2.avi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5.em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71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dT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  <a:p>
              <a:pPr algn="r"/>
              <a:r>
                <a:rPr lang="en-US" dirty="0" err="1"/>
                <a:t>u</a:t>
              </a:r>
              <a:r>
                <a:rPr lang="en-US" baseline="-25000" dirty="0" err="1"/>
                <a:t>r</a:t>
              </a:r>
              <a:r>
                <a:rPr lang="en-US" dirty="0"/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T</a:t>
              </a:r>
              <a:r>
                <a:rPr lang="en-US" baseline="-25000" dirty="0" err="1"/>
                <a:t>r</a:t>
              </a:r>
              <a:r>
                <a:rPr lang="en-US" dirty="0"/>
                <a:t> = </a:t>
              </a:r>
              <a:r>
                <a:rPr lang="en-US" dirty="0" err="1"/>
                <a:t>T</a:t>
              </a:r>
              <a:r>
                <a:rPr lang="en-US" baseline="-25000" dirty="0" err="1"/>
                <a:t>s</a:t>
              </a:r>
              <a:endParaRPr lang="en-US" baseline="-25000" dirty="0"/>
            </a:p>
            <a:p>
              <a:pPr algn="r"/>
              <a:r>
                <a:rPr lang="en-US" dirty="0" err="1"/>
                <a:t>du</a:t>
              </a:r>
              <a:r>
                <a:rPr lang="en-US" baseline="-25000" dirty="0" err="1"/>
                <a:t>r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2241C-BFF1-7E4D-AA62-A546B38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1D_rod_thermomechanics_hoop_stress.avi">
            <a:hlinkClick r:id="" action="ppaction://media"/>
            <a:extLst>
              <a:ext uri="{FF2B5EF4-FFF2-40B4-BE49-F238E27FC236}">
                <a16:creationId xmlns:a16="http://schemas.microsoft.com/office/drawing/2014/main" id="{EDB8944B-E002-4849-B853-B6FA158596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39187" y="4479304"/>
            <a:ext cx="7100738" cy="2332396"/>
          </a:xfrm>
          <a:prstGeom prst="rect">
            <a:avLst/>
          </a:prstGeom>
        </p:spPr>
      </p:pic>
      <p:pic>
        <p:nvPicPr>
          <p:cNvPr id="9" name="1D_rod_thermomechanics_disp_r.avi">
            <a:hlinkClick r:id="" action="ppaction://media"/>
            <a:extLst>
              <a:ext uri="{FF2B5EF4-FFF2-40B4-BE49-F238E27FC236}">
                <a16:creationId xmlns:a16="http://schemas.microsoft.com/office/drawing/2014/main" id="{7EE7F7B4-F0B5-A541-A617-FCC409E9F7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39187" y="2503249"/>
            <a:ext cx="7100738" cy="2332395"/>
          </a:xfrm>
          <a:prstGeom prst="rect">
            <a:avLst/>
          </a:prstGeom>
        </p:spPr>
      </p:pic>
      <p:pic>
        <p:nvPicPr>
          <p:cNvPr id="10" name="1D_rod_thermomechanics_T.avi">
            <a:hlinkClick r:id="" action="ppaction://media"/>
            <a:extLst>
              <a:ext uri="{FF2B5EF4-FFF2-40B4-BE49-F238E27FC236}">
                <a16:creationId xmlns:a16="http://schemas.microsoft.com/office/drawing/2014/main" id="{5E9A1021-FB6C-4F46-85CB-806F0A4DAD5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39187" y="527194"/>
            <a:ext cx="7100738" cy="23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17B1E3-27BA-AF4C-B8A0-6142D3A20DB8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10" y="1986639"/>
            <a:ext cx="5596779" cy="4313381"/>
            <a:chOff x="13026" y="2528402"/>
            <a:chExt cx="4691097" cy="36153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5A8DE4-F4EC-6A4E-8F8D-05AB557CA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04"/>
            <a:stretch/>
          </p:blipFill>
          <p:spPr>
            <a:xfrm>
              <a:off x="13026" y="2528402"/>
              <a:ext cx="4691097" cy="30921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72C5E-957E-7D40-A7B9-5110FB9A22BD}"/>
                </a:ext>
              </a:extLst>
            </p:cNvPr>
            <p:cNvSpPr txBox="1"/>
            <p:nvPr/>
          </p:nvSpPr>
          <p:spPr>
            <a:xfrm>
              <a:off x="136769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KAIST-3A benchmark results, showing displacement of 3432 rods, from Gaston et al. 2014</a:t>
              </a:r>
            </a:p>
          </p:txBody>
        </p:sp>
        <p:pic>
          <p:nvPicPr>
            <p:cNvPr id="8" name="Picture 7" descr="bison.png">
              <a:extLst>
                <a:ext uri="{FF2B5EF4-FFF2-40B4-BE49-F238E27FC236}">
                  <a16:creationId xmlns:a16="http://schemas.microsoft.com/office/drawing/2014/main" id="{09482F4D-9ABD-5544-9FD6-0935DB73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69" y="5179549"/>
              <a:ext cx="1458081" cy="3357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Fuel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Gap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heat transport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Mechanical interaction between fuel and cladding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Cladding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1832-22FC-3747-BD56-A6D725EB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F420-CC55-B34C-AADF-9F0BDBB1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Overviewed thermal expansion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r>
              <a:rPr lang="en-US" dirty="0"/>
              <a:t>Demonstrated need for iteration to obtain steady-state gap thickness</a:t>
            </a:r>
          </a:p>
          <a:p>
            <a:r>
              <a:rPr lang="en-US" dirty="0"/>
              <a:t>Developed 2D-RZ equations for stress and strain for axisymmetric system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CE8F-B46B-E142-97B6-422D6BE2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2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97256" cy="3965670"/>
          </a:xfrm>
        </p:spPr>
        <p:txBody>
          <a:bodyPr/>
          <a:lstStyle/>
          <a:p>
            <a:r>
              <a:rPr lang="en-US" dirty="0"/>
              <a:t>FRAPCON iterates to determine fuel rod temperatures, fuel and cladding deformation</a:t>
            </a:r>
          </a:p>
          <a:p>
            <a:r>
              <a:rPr lang="en-US" dirty="0"/>
              <a:t>This converged data is iterated to produce gas release, void volumes and plenum pressure </a:t>
            </a:r>
          </a:p>
          <a:p>
            <a:r>
              <a:rPr lang="en-US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Simplified contact model is used for gap closure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5"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54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2649906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271487" y="5544875"/>
            <a:ext cx="7512048" cy="532159"/>
          </a:xfrm>
          <a:prstGeom prst="roundRect">
            <a:avLst>
              <a:gd name="adj" fmla="val 17655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Fully implemented implicit contact algorithm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569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3E9-DC4D-5742-AE7A-9D54EC32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678B-AB4A-8544-AD39-FFA7722A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5pellet_merged_fine_westpower_MPS.mov">
            <a:hlinkClick r:id="" action="ppaction://media"/>
            <a:extLst>
              <a:ext uri="{FF2B5EF4-FFF2-40B4-BE49-F238E27FC236}">
                <a16:creationId xmlns:a16="http://schemas.microsoft.com/office/drawing/2014/main" id="{FF54607B-5670-E54F-BC49-C4387634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388" y="1968501"/>
            <a:ext cx="8480612" cy="4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6AAC-7809-8141-8207-6CBAACA39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TRANSURANUS: ITU (Germany)</a:t>
            </a:r>
          </a:p>
          <a:p>
            <a:r>
              <a:rPr lang="en-US" dirty="0"/>
              <a:t>ALCYONE: CEA  (France)</a:t>
            </a:r>
          </a:p>
          <a:p>
            <a:r>
              <a:rPr lang="en-US" dirty="0"/>
              <a:t>ENIGMA: NNL (UK)</a:t>
            </a:r>
          </a:p>
          <a:p>
            <a:r>
              <a:rPr lang="en-US" dirty="0"/>
              <a:t>FEMAXI-7: JAEA (Japan)</a:t>
            </a:r>
          </a:p>
          <a:p>
            <a:r>
              <a:rPr lang="en-US" dirty="0"/>
              <a:t>SFPR: IBRAE (Russia)</a:t>
            </a:r>
          </a:p>
          <a:p>
            <a:r>
              <a:rPr lang="en-US" dirty="0"/>
              <a:t>DIONISIO: (Argentina)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301429" y="2198687"/>
            <a:ext cx="5076485" cy="3927478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www.materials.cea.fr</a:t>
              </a:r>
              <a:r>
                <a:rPr lang="en-US" sz="1400" dirty="0"/>
                <a:t>/en/PDF/PLEIADES-</a:t>
              </a:r>
              <a:r>
                <a:rPr lang="en-US" sz="1400" dirty="0" err="1"/>
                <a:t>Platform.pdf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Fuel performance codes are focused on predict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7451-392A-5344-8FA7-4FA76200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6360-6094-7C45-8833-B9DA95CA8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assigned each of you a paper to read and review</a:t>
            </a:r>
          </a:p>
          <a:p>
            <a:r>
              <a:rPr lang="en-US" dirty="0"/>
              <a:t>We will have 15 minute presentations from each person on February 27 summarizing and analyzing their respective paper</a:t>
            </a:r>
          </a:p>
          <a:p>
            <a:r>
              <a:rPr lang="en-US" dirty="0"/>
              <a:t>Papers will be emailed out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C020-2A22-FD4E-86B1-706662F5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99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4C13-427F-984E-BDDE-E15BAB5F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Training Extra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861DA-8FD5-5048-8610-ADBC9C03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 9-11</a:t>
            </a:r>
          </a:p>
          <a:p>
            <a:r>
              <a:rPr lang="en-US" dirty="0"/>
              <a:t>Applied for access to FRAPCON/FRAPTRAN, but still processing, so may need to utilize MOOSE or ANSYS or ABAQUS</a:t>
            </a:r>
          </a:p>
          <a:p>
            <a:r>
              <a:rPr lang="en-US" dirty="0"/>
              <a:t>INL folks are coming to NCSU for a regional MOOSE training</a:t>
            </a:r>
          </a:p>
          <a:p>
            <a:r>
              <a:rPr lang="en-US" dirty="0"/>
              <a:t>Not required, but will get extra credit for attendance, +4 to total grade</a:t>
            </a:r>
          </a:p>
          <a:p>
            <a:r>
              <a:rPr lang="en-US" dirty="0"/>
              <a:t>Also, this is a very good skill to have for a graduate student, MOOSE suite of tools can do a lot</a:t>
            </a:r>
          </a:p>
          <a:p>
            <a:pPr lvl="1"/>
            <a:r>
              <a:rPr lang="en-US" dirty="0"/>
              <a:t>Neutron transport, thermal hydraulics, phase-field, risk analysis, fuel performance, systems analysis,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59261-D424-D940-BA8E-753884FA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problem is axisymmetric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E81AA6-6336-C04D-8271-540F971E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55" y="2379700"/>
            <a:ext cx="60579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491" y="3119348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769" y="3890395"/>
            <a:ext cx="2527366" cy="810665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0222C81-8538-1C4C-A2FF-21D82A608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34" y="4183917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D7897AD-38A1-DA41-80ED-4995F98A7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48" y="4955877"/>
            <a:ext cx="4914900" cy="927100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95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7B8E-E8E7-C940-A8E7-00066C18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from the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E989-B394-1B47-B414-17F732ED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571246"/>
          </a:xfrm>
        </p:spPr>
        <p:txBody>
          <a:bodyPr/>
          <a:lstStyle/>
          <a:p>
            <a:r>
              <a:rPr lang="en-US" dirty="0"/>
              <a:t>Assume isotropic materials</a:t>
            </a:r>
          </a:p>
          <a:p>
            <a:r>
              <a:rPr lang="en-US" dirty="0"/>
              <a:t>The hoop strain is included in the calculation of the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EB6B-CD11-A842-96DF-21035E8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5A0E69B-6BBF-5441-A8DA-3A4052CF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44" y="3812146"/>
            <a:ext cx="8001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1307-3824-C543-AB7F-ADF93E8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simplify the problem to be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E75F-BDF3-D247-B981-9F35E4CF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19" y="3202096"/>
            <a:ext cx="10972800" cy="2127906"/>
          </a:xfrm>
        </p:spPr>
        <p:txBody>
          <a:bodyPr/>
          <a:lstStyle/>
          <a:p>
            <a:r>
              <a:rPr lang="en-US" dirty="0"/>
              <a:t>No change in Z: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0A9E-EDF6-2F43-8DFA-7779130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3CB1A3-DFCF-E84F-97B4-3983A430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03" y="2049277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C5CF162-EF89-D74B-B8D7-F828CA04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4" y="272274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3E60D03-24EF-0E4F-AB00-1B7248B30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9" y="2661668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458A795-BA0C-F148-A6F6-8CEA551F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77" y="2200218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E3A4E809-B45A-954F-923A-BA8BDCAAC5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852"/>
          <a:stretch/>
        </p:blipFill>
        <p:spPr>
          <a:xfrm>
            <a:off x="1584390" y="4008388"/>
            <a:ext cx="3098426" cy="6223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FA6A8114-BCBE-7F48-BE07-0C41B37B7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09" y="4246569"/>
            <a:ext cx="2730500" cy="279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1C2DB-7367-D541-9940-7F3D92AC198C}"/>
              </a:ext>
            </a:extLst>
          </p:cNvPr>
          <p:cNvGrpSpPr/>
          <p:nvPr/>
        </p:nvGrpSpPr>
        <p:grpSpPr>
          <a:xfrm>
            <a:off x="5017753" y="4061928"/>
            <a:ext cx="2629141" cy="648682"/>
            <a:chOff x="1617503" y="3054713"/>
            <a:chExt cx="2269568" cy="5315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DBCF9E-34E9-064F-875C-362C186AF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389" r="38653" b="10303"/>
            <a:stretch/>
          </p:blipFill>
          <p:spPr>
            <a:xfrm>
              <a:off x="1617503" y="3054713"/>
              <a:ext cx="1847767" cy="5315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83F34-12D5-B943-B136-D61AE35EB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038" t="18712" b="20608"/>
            <a:stretch/>
          </p:blipFill>
          <p:spPr>
            <a:xfrm>
              <a:off x="3436407" y="3122187"/>
              <a:ext cx="450664" cy="396656"/>
            </a:xfrm>
            <a:prstGeom prst="rect">
              <a:avLst/>
            </a:prstGeom>
          </p:spPr>
        </p:pic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C5B09682-1B58-2D43-BE17-7E6B584B6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3" y="5403354"/>
            <a:ext cx="1828800" cy="622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1444CCA8-70BB-E74E-AD8C-C31B6EEB2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77" y="5420868"/>
            <a:ext cx="5118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6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6D1F-E758-8047-A7B5-7CB665C8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strain and stress in the pellet for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1C9B-CFE5-FE4C-905A-6AEBAC386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the radial displacement in the fuel pellet is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0.05r cm.</a:t>
            </a:r>
          </a:p>
          <a:p>
            <a:r>
              <a:rPr lang="en-US" dirty="0"/>
              <a:t>What is the strain tensor at the center and at the outer edge?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dealing with UO</a:t>
            </a:r>
            <a:r>
              <a:rPr lang="en-US" baseline="-25000" dirty="0"/>
              <a:t>2</a:t>
            </a:r>
            <a:r>
              <a:rPr lang="en-US" dirty="0"/>
              <a:t>, so E = 200 </a:t>
            </a:r>
            <a:r>
              <a:rPr lang="en-US" dirty="0" err="1"/>
              <a:t>GPa</a:t>
            </a:r>
            <a:r>
              <a:rPr lang="en-US" dirty="0"/>
              <a:t> and </a:t>
            </a:r>
            <a:r>
              <a:rPr lang="en-US" dirty="0" err="1"/>
              <a:t>ν</a:t>
            </a:r>
            <a:r>
              <a:rPr lang="en-US" dirty="0"/>
              <a:t> = 0.345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11</a:t>
            </a:r>
            <a:r>
              <a:rPr lang="en-US" dirty="0"/>
              <a:t> = E (1 – </a:t>
            </a:r>
            <a:r>
              <a:rPr lang="en-US" dirty="0" err="1"/>
              <a:t>ν</a:t>
            </a:r>
            <a:r>
              <a:rPr lang="en-US" dirty="0"/>
              <a:t>)/((1+ν)( 1–2 </a:t>
            </a:r>
            <a:r>
              <a:rPr lang="en-US" dirty="0" err="1"/>
              <a:t>ν</a:t>
            </a:r>
            <a:r>
              <a:rPr lang="en-US" dirty="0"/>
              <a:t>)) = 200*(1–0.345)/(1.345*(1–2*.345)) = 314.2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12</a:t>
            </a:r>
            <a:r>
              <a:rPr lang="en-US" dirty="0"/>
              <a:t> = E </a:t>
            </a:r>
            <a:r>
              <a:rPr lang="en-US" dirty="0" err="1"/>
              <a:t>ν</a:t>
            </a:r>
            <a:r>
              <a:rPr lang="en-US" dirty="0"/>
              <a:t>/((1+ν)( 1–2 </a:t>
            </a:r>
            <a:r>
              <a:rPr lang="en-US" dirty="0" err="1"/>
              <a:t>ν</a:t>
            </a:r>
            <a:r>
              <a:rPr lang="en-US" dirty="0"/>
              <a:t>)) = 200*0.345/(1.345*(1–2*.345)) = 165.5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Now we can calculate the stresses</a:t>
            </a:r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E9A05-76DE-354E-91AD-9D840AAC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C31FBF3-A63A-AF4F-AC64-5527BDB6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00" y="2823881"/>
            <a:ext cx="1550912" cy="527741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9D9D4A1-F41B-C448-BEF5-0FC69252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38" y="2823881"/>
            <a:ext cx="1540142" cy="527741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CB843610-6111-554F-8147-80A3F32C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1" y="3737711"/>
            <a:ext cx="4561253" cy="554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/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23.98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3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E9E-F1F4-2848-B301-6A7671E2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AFD4-C10F-0849-9920-AFB3F2BD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stress and strain tensors in the center and at the outer edge (r = 0.5 cm) in 1D axisymmetric coordinates in a fuel pellet with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r</a:t>
            </a:r>
            <a:r>
              <a:rPr lang="en-US" baseline="30000" dirty="0"/>
              <a:t>2</a:t>
            </a:r>
            <a:r>
              <a:rPr lang="en-US" dirty="0"/>
              <a:t>/5. C</a:t>
            </a:r>
            <a:r>
              <a:rPr lang="en-US" baseline="-25000" dirty="0"/>
              <a:t>11</a:t>
            </a:r>
            <a:r>
              <a:rPr lang="en-US" dirty="0"/>
              <a:t> = </a:t>
            </a:r>
            <a:r>
              <a:rPr lang="it-IT" dirty="0"/>
              <a:t>314.2 </a:t>
            </a:r>
            <a:r>
              <a:rPr lang="it-IT" dirty="0" err="1"/>
              <a:t>Gpa</a:t>
            </a:r>
            <a:r>
              <a:rPr lang="it-IT" dirty="0"/>
              <a:t>, C</a:t>
            </a:r>
            <a:r>
              <a:rPr lang="it-IT" baseline="-25000" dirty="0"/>
              <a:t>12</a:t>
            </a:r>
            <a:r>
              <a:rPr lang="it-IT" dirty="0"/>
              <a:t> = 165.5 </a:t>
            </a:r>
            <a:r>
              <a:rPr lang="it-IT" dirty="0" err="1"/>
              <a:t>Gpa</a:t>
            </a:r>
            <a:r>
              <a:rPr lang="it-IT" dirty="0"/>
              <a:t>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5A21-A478-7E44-BDD7-D1FB7A4E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7C2BDA-30FD-C540-984D-0E70C39C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30322"/>
            <a:ext cx="1828800" cy="62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F33444-7889-9745-A152-15D84B373AC2}"/>
              </a:ext>
            </a:extLst>
          </p:cNvPr>
          <p:cNvSpPr/>
          <p:nvPr/>
        </p:nvSpPr>
        <p:spPr>
          <a:xfrm>
            <a:off x="1782501" y="3676591"/>
            <a:ext cx="8657864" cy="286232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First, calculate the strain tensor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rr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r,r</a:t>
            </a:r>
            <a:r>
              <a:rPr lang="en-US" dirty="0"/>
              <a:t> = 2r/5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θθ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/4 = r/5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At the center there is no strain; at the outer 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 calculate the stress, convert to a strain vector and multiply by elastic constant matrix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stress in the center is zero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 the outer edge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0.2*314.2 + 0.1*165.5 = 79.4 </a:t>
            </a:r>
            <a:r>
              <a:rPr lang="en-US" dirty="0" err="1"/>
              <a:t>GPa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0.1*314.2 + 0.2*165.5 = 64.52 </a:t>
            </a:r>
            <a:r>
              <a:rPr lang="en-US" dirty="0" err="1"/>
              <a:t>GPa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5CCADDB-787B-7142-AF4C-838966A4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4368749"/>
            <a:ext cx="1409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1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1719</Words>
  <Application>Microsoft Macintosh PowerPoint</Application>
  <PresentationFormat>Widescreen</PresentationFormat>
  <Paragraphs>280</Paragraphs>
  <Slides>35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ＭＳ Ｐゴシック</vt:lpstr>
      <vt:lpstr>Arial</vt:lpstr>
      <vt:lpstr>Calibri</vt:lpstr>
      <vt:lpstr>Cambria Math</vt:lpstr>
      <vt:lpstr>NCStateU-horizontal-left-logo</vt:lpstr>
      <vt:lpstr>Thermo-Mechanics</vt:lpstr>
      <vt:lpstr>Last Time</vt:lpstr>
      <vt:lpstr>Now we can solve the temperature and the displacement vector for the full thermomechanical problem</vt:lpstr>
      <vt:lpstr>Assuming problem is axisymmetric</vt:lpstr>
      <vt:lpstr>Solve for the stress from the strain</vt:lpstr>
      <vt:lpstr>Further simplify the problem to be 1D</vt:lpstr>
      <vt:lpstr>Determine the strain and stress in the pellet for 1D case</vt:lpstr>
      <vt:lpstr>Example problem</vt:lpstr>
      <vt:lpstr>The primary tool for solving all thermomechanics problems is the finite element method</vt:lpstr>
      <vt:lpstr>The 1D thermomechanics problem definition</vt:lpstr>
      <vt:lpstr>PowerPoint Presentation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Summary</vt:lpstr>
      <vt:lpstr>Paper assignment</vt:lpstr>
      <vt:lpstr>MOOSE Training Extra Credit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Thermo-Mechanics</dc:title>
  <dc:creator>Benjamin Beeler</dc:creator>
  <cp:lastModifiedBy>Benjamin Beeler</cp:lastModifiedBy>
  <cp:revision>17</cp:revision>
  <dcterms:created xsi:type="dcterms:W3CDTF">2020-02-10T19:55:05Z</dcterms:created>
  <dcterms:modified xsi:type="dcterms:W3CDTF">2020-02-11T18:25:12Z</dcterms:modified>
</cp:coreProperties>
</file>